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3" r:id="rId1"/>
  </p:sldMasterIdLst>
  <p:notesMasterIdLst>
    <p:notesMasterId r:id="rId12"/>
  </p:notesMasterIdLst>
  <p:sldIdLst>
    <p:sldId id="256" r:id="rId2"/>
    <p:sldId id="262" r:id="rId3"/>
    <p:sldId id="257" r:id="rId4"/>
    <p:sldId id="266" r:id="rId5"/>
    <p:sldId id="258" r:id="rId6"/>
    <p:sldId id="264" r:id="rId7"/>
    <p:sldId id="260" r:id="rId8"/>
    <p:sldId id="263" r:id="rId9"/>
    <p:sldId id="261" r:id="rId10"/>
    <p:sldId id="26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oyce" initials="J" lastIdx="1" clrIdx="0">
    <p:extLst>
      <p:ext uri="{19B8F6BF-5375-455C-9EA6-DF929625EA0E}">
        <p15:presenceInfo xmlns:p15="http://schemas.microsoft.com/office/powerpoint/2012/main" userId="Joyce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85" autoAdjust="0"/>
    <p:restoredTop sz="94660"/>
  </p:normalViewPr>
  <p:slideViewPr>
    <p:cSldViewPr snapToGrid="0">
      <p:cViewPr varScale="1">
        <p:scale>
          <a:sx n="81" d="100"/>
          <a:sy n="81" d="100"/>
        </p:scale>
        <p:origin x="25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EEDFE0-6EB6-4C04-9430-822387F5A3E2}" type="datetimeFigureOut">
              <a:rPr lang="en-GB" smtClean="0"/>
              <a:t>17/10/2017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DE342AC-AD7D-4DB5-BB0E-0FB993635ED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92800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Ensuring consistent quality product availability is key to the success of the program</a:t>
            </a:r>
          </a:p>
          <a:p>
            <a:r>
              <a:rPr lang="en-US" dirty="0" smtClean="0"/>
              <a:t>12 antigens currently offered routinely; </a:t>
            </a:r>
            <a:r>
              <a:rPr lang="en-US" i="1" dirty="0" smtClean="0"/>
              <a:t>BCG, OPV, IPV, DTP-HEPB-HIB combination, PCV, ROTA, Measles Rubella, YF and TT (WCBA)</a:t>
            </a:r>
            <a:endParaRPr lang="en-GB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E342AC-AD7D-4DB5-BB0E-0FB993635ED9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14284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Strategies</a:t>
            </a:r>
          </a:p>
          <a:p>
            <a:r>
              <a:rPr lang="en-GB" dirty="0" smtClean="0"/>
              <a:t>Assessment of the immunization supply chain, EVM assessment, Temperature monitoring study, Temperature mapping of cold rooms and freezer rooms,</a:t>
            </a:r>
            <a:r>
              <a:rPr lang="en-GB" baseline="0" dirty="0" smtClean="0"/>
              <a:t> </a:t>
            </a:r>
            <a:r>
              <a:rPr lang="en-GB" dirty="0" smtClean="0"/>
              <a:t>Feasibility study, Identifying the problem,</a:t>
            </a:r>
            <a:r>
              <a:rPr lang="en-GB" baseline="0" dirty="0" smtClean="0"/>
              <a:t> </a:t>
            </a:r>
            <a:r>
              <a:rPr lang="en-GB" dirty="0" smtClean="0"/>
              <a:t>Root cause analysis,</a:t>
            </a:r>
            <a:r>
              <a:rPr lang="en-GB" baseline="0" dirty="0" smtClean="0"/>
              <a:t> </a:t>
            </a:r>
            <a:r>
              <a:rPr lang="en-GB" dirty="0" smtClean="0"/>
              <a:t>Finding possible solutions,</a:t>
            </a:r>
            <a:r>
              <a:rPr lang="en-GB" baseline="0" dirty="0" smtClean="0"/>
              <a:t> </a:t>
            </a:r>
            <a:r>
              <a:rPr lang="en-GB" dirty="0" smtClean="0"/>
              <a:t>Resource mobilization, </a:t>
            </a:r>
            <a:r>
              <a:rPr lang="en-GB" sz="2100" dirty="0" smtClean="0"/>
              <a:t>No cost/low cost and High cost, </a:t>
            </a:r>
            <a:r>
              <a:rPr lang="en-GB" dirty="0" smtClean="0"/>
              <a:t>Prioritizing,</a:t>
            </a:r>
            <a:r>
              <a:rPr lang="en-GB" baseline="0" dirty="0" smtClean="0"/>
              <a:t> </a:t>
            </a:r>
            <a:r>
              <a:rPr lang="en-GB" dirty="0" smtClean="0"/>
              <a:t>Impact, Time, Cost and HR requirements, Implementation, EVM Improvement Plan? Monitoring and evaluation, Review and reprogramming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E342AC-AD7D-4DB5-BB0E-0FB993635ED9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51043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HWs as they</a:t>
            </a:r>
            <a:r>
              <a:rPr lang="en-GB" baseline="0" dirty="0" smtClean="0"/>
              <a:t> collect vaccines taught how vaccine and cc management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E342AC-AD7D-4DB5-BB0E-0FB993635ED9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401259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E342AC-AD7D-4DB5-BB0E-0FB993635ED9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32812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8523" y="1098388"/>
            <a:ext cx="10318418" cy="4394988"/>
          </a:xfrm>
        </p:spPr>
        <p:txBody>
          <a:bodyPr anchor="ctr">
            <a:noAutofit/>
          </a:bodyPr>
          <a:lstStyle>
            <a:lvl1pPr algn="ctr">
              <a:defRPr sz="10000" spc="8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5045" y="5979196"/>
            <a:ext cx="8045373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b="1" i="0" cap="all" spc="4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78523" y="6375679"/>
            <a:ext cx="232972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smtClean="0"/>
              <a:t>10/17/2017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80332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67218" y="6375679"/>
            <a:ext cx="2329723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2196212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10/17/2017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87015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66321" y="382386"/>
            <a:ext cx="1492132" cy="560040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382385"/>
            <a:ext cx="8392585" cy="560040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10/17/2017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8356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10/17/2017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29389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2929" y="1073888"/>
            <a:ext cx="8187071" cy="4064627"/>
          </a:xfrm>
        </p:spPr>
        <p:txBody>
          <a:bodyPr anchor="b">
            <a:normAutofit/>
          </a:bodyPr>
          <a:lstStyle>
            <a:lvl1pPr>
              <a:defRPr sz="8400" spc="800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2930" y="5159781"/>
            <a:ext cx="7017488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 b="1" i="0" cap="all" spc="4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36546" y="6375679"/>
            <a:ext cx="1493947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48A87A34-81AB-432B-8DAE-1953F412C126}" type="datetimeFigureOut">
              <a:rPr lang="en-US" smtClean="0"/>
              <a:t>10/17/2017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79064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42434" y="6375679"/>
            <a:ext cx="1487566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814638" cy="6858000"/>
            <a:chOff x="0" y="0"/>
            <a:chExt cx="2814638" cy="6858000"/>
          </a:xfrm>
        </p:grpSpPr>
        <p:sp>
          <p:nvSpPr>
            <p:cNvPr id="11" name="Freeform 6" title="left scallop shape"/>
            <p:cNvSpPr/>
            <p:nvPr/>
          </p:nvSpPr>
          <p:spPr bwMode="auto"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6" name="Freeform 11" title="left scallop inline"/>
            <p:cNvSpPr/>
            <p:nvPr/>
          </p:nvSpPr>
          <p:spPr bwMode="auto"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403980862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286000"/>
            <a:ext cx="4800600" cy="36195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47796" y="2286000"/>
            <a:ext cx="4800600" cy="36195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10/17/2017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9795122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2728" y="381000"/>
            <a:ext cx="10172700" cy="149351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7300" y="2909102"/>
            <a:ext cx="4800600" cy="299639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33864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33864" y="2909102"/>
            <a:ext cx="4800600" cy="299639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10/17/2017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8939246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10/17/2017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77062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10/17/2017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23083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4" y="457199"/>
            <a:ext cx="3092115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cap="all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051" y="920377"/>
            <a:ext cx="6158418" cy="49851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5" y="1741336"/>
            <a:ext cx="3092115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051" y="6375679"/>
            <a:ext cx="1233355" cy="348462"/>
          </a:xfrm>
        </p:spPr>
        <p:txBody>
          <a:bodyPr/>
          <a:lstStyle/>
          <a:p>
            <a:fld id="{48A87A34-81AB-432B-8DAE-1953F412C126}" type="datetimeFigureOut">
              <a:rPr lang="en-US" smtClean="0"/>
              <a:t>10/17/2017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0" y="6375679"/>
            <a:ext cx="3482179" cy="3457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91014" y="6375679"/>
            <a:ext cx="1232456" cy="345796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Rectangle 7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488237458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3464" y="0"/>
            <a:ext cx="7355585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3" y="457200"/>
            <a:ext cx="3092117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3" y="1741336"/>
            <a:ext cx="3092117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950" y="6375679"/>
            <a:ext cx="1232456" cy="348462"/>
          </a:xfrm>
        </p:spPr>
        <p:txBody>
          <a:bodyPr/>
          <a:lstStyle/>
          <a:p>
            <a:fld id="{48A87A34-81AB-432B-8DAE-1953F412C126}" type="datetimeFigureOut">
              <a:rPr lang="en-US" smtClean="0"/>
              <a:t>10/17/2017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1" y="6375679"/>
            <a:ext cx="3482178" cy="3457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87568" y="6375679"/>
            <a:ext cx="1234440" cy="345796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21248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10/17/2017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Freeform 6" title="Left scallop edge"/>
          <p:cNvSpPr/>
          <p:nvPr/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right edge border"/>
          <p:cNvSpPr/>
          <p:nvPr/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7309945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4" r:id="rId1"/>
    <p:sldLayoutId id="2147483695" r:id="rId2"/>
    <p:sldLayoutId id="2147483696" r:id="rId3"/>
    <p:sldLayoutId id="2147483697" r:id="rId4"/>
    <p:sldLayoutId id="2147483698" r:id="rId5"/>
    <p:sldLayoutId id="2147483699" r:id="rId6"/>
    <p:sldLayoutId id="2147483700" r:id="rId7"/>
    <p:sldLayoutId id="2147483701" r:id="rId8"/>
    <p:sldLayoutId id="2147483702" r:id="rId9"/>
    <p:sldLayoutId id="2147483703" r:id="rId10"/>
    <p:sldLayoutId id="2147483704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100" kern="1200" cap="all" spc="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orient="horz" pos="400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720">
          <p15:clr>
            <a:srgbClr val="F26B43"/>
          </p15:clr>
        </p15:guide>
        <p15:guide id="6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65005" y="478465"/>
            <a:ext cx="8849832" cy="1983179"/>
          </a:xfrm>
        </p:spPr>
        <p:txBody>
          <a:bodyPr>
            <a:normAutofit fontScale="90000"/>
          </a:bodyPr>
          <a:lstStyle/>
          <a:p>
            <a:r>
              <a:rPr lang="en-GB" sz="4000" dirty="0" smtClean="0"/>
              <a:t>How continuous temperature monitoring has aided cold chain management</a:t>
            </a:r>
            <a:br>
              <a:rPr lang="en-GB" sz="4000" dirty="0" smtClean="0"/>
            </a:br>
            <a:r>
              <a:rPr lang="en-GB" sz="4000"/>
              <a:t/>
            </a:r>
            <a:br>
              <a:rPr lang="en-GB" sz="4000"/>
            </a:br>
            <a:r>
              <a:rPr lang="en-GB" sz="2200" smtClean="0"/>
              <a:t> </a:t>
            </a:r>
            <a:endParaRPr lang="en-GB" sz="2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86540" y="3296092"/>
            <a:ext cx="9030585" cy="2089299"/>
          </a:xfrm>
        </p:spPr>
        <p:txBody>
          <a:bodyPr>
            <a:normAutofit/>
          </a:bodyPr>
          <a:lstStyle/>
          <a:p>
            <a:r>
              <a:rPr lang="en-GB" sz="2800" dirty="0" smtClean="0"/>
              <a:t>The National </a:t>
            </a:r>
            <a:r>
              <a:rPr lang="en-GB" sz="2800" dirty="0"/>
              <a:t>Vaccines and </a:t>
            </a:r>
            <a:r>
              <a:rPr lang="en-GB" sz="2800" dirty="0" smtClean="0"/>
              <a:t>Immunization (NVIP), </a:t>
            </a:r>
            <a:r>
              <a:rPr lang="en-GB" sz="2800" dirty="0" err="1" smtClean="0"/>
              <a:t>kenya</a:t>
            </a:r>
            <a:endParaRPr lang="en-GB" sz="2800" dirty="0" smtClean="0"/>
          </a:p>
          <a:p>
            <a:endParaRPr lang="en-GB" dirty="0" smtClean="0"/>
          </a:p>
          <a:p>
            <a:r>
              <a:rPr lang="en-GB" dirty="0" smtClean="0"/>
              <a:t>The 15</a:t>
            </a:r>
            <a:r>
              <a:rPr lang="en-GB" baseline="30000" dirty="0" smtClean="0"/>
              <a:t>th</a:t>
            </a:r>
            <a:r>
              <a:rPr lang="en-GB" dirty="0" smtClean="0"/>
              <a:t> </a:t>
            </a:r>
            <a:r>
              <a:rPr lang="en-GB" dirty="0" err="1" smtClean="0"/>
              <a:t>technet</a:t>
            </a:r>
            <a:r>
              <a:rPr lang="en-GB" dirty="0" smtClean="0"/>
              <a:t> conference  from 16</a:t>
            </a:r>
            <a:r>
              <a:rPr lang="en-GB" baseline="30000" dirty="0" smtClean="0"/>
              <a:t>th</a:t>
            </a:r>
            <a:r>
              <a:rPr lang="en-GB" dirty="0" smtClean="0"/>
              <a:t> to 20</a:t>
            </a:r>
            <a:r>
              <a:rPr lang="en-GB" baseline="30000" dirty="0" smtClean="0"/>
              <a:t>th</a:t>
            </a:r>
            <a:r>
              <a:rPr lang="en-GB" dirty="0" smtClean="0"/>
              <a:t> in </a:t>
            </a:r>
            <a:r>
              <a:rPr lang="en-GB" dirty="0" err="1" smtClean="0"/>
              <a:t>cascais</a:t>
            </a:r>
            <a:r>
              <a:rPr lang="en-GB" dirty="0" smtClean="0"/>
              <a:t>, </a:t>
            </a:r>
            <a:r>
              <a:rPr lang="en-GB" dirty="0" err="1" smtClean="0"/>
              <a:t>portugal</a:t>
            </a:r>
            <a:r>
              <a:rPr lang="en-GB" dirty="0" smtClean="0"/>
              <a:t>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78130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65273" y="618518"/>
            <a:ext cx="9782137" cy="6005566"/>
          </a:xfrm>
        </p:spPr>
        <p:txBody>
          <a:bodyPr>
            <a:normAutofit fontScale="90000"/>
          </a:bodyPr>
          <a:lstStyle/>
          <a:p>
            <a:r>
              <a:rPr lang="en-GB" dirty="0"/>
              <a:t>	</a:t>
            </a:r>
            <a:r>
              <a:rPr lang="en-GB" dirty="0" smtClean="0"/>
              <a:t>	</a:t>
            </a:r>
            <a:br>
              <a:rPr lang="en-GB" dirty="0" smtClean="0"/>
            </a:br>
            <a:r>
              <a:rPr lang="en-GB" dirty="0"/>
              <a:t>	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dirty="0"/>
              <a:t/>
            </a:r>
            <a:br>
              <a:rPr lang="en-GB" dirty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dirty="0"/>
              <a:t>	</a:t>
            </a:r>
            <a:r>
              <a:rPr lang="en-GB" dirty="0" err="1" smtClean="0"/>
              <a:t>Asanteni</a:t>
            </a:r>
            <a:r>
              <a:rPr lang="en-GB" dirty="0" smtClean="0"/>
              <a:t>!</a:t>
            </a:r>
            <a:br>
              <a:rPr lang="en-GB" dirty="0" smtClean="0"/>
            </a:br>
            <a:r>
              <a:rPr lang="en-GB" dirty="0"/>
              <a:t/>
            </a:r>
            <a:br>
              <a:rPr lang="en-GB" dirty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dirty="0"/>
              <a:t/>
            </a:r>
            <a:br>
              <a:rPr lang="en-GB" dirty="0"/>
            </a:br>
            <a:r>
              <a:rPr lang="en-GB" dirty="0" smtClean="0"/>
              <a:t>							</a:t>
            </a:r>
            <a:br>
              <a:rPr lang="en-GB" dirty="0" smtClean="0"/>
            </a:br>
            <a:r>
              <a:rPr lang="en-GB" dirty="0"/>
              <a:t/>
            </a:r>
            <a:br>
              <a:rPr lang="en-GB" dirty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dirty="0"/>
              <a:t/>
            </a:r>
            <a:br>
              <a:rPr lang="en-GB" dirty="0"/>
            </a:br>
            <a:r>
              <a:rPr lang="en-GB" dirty="0" smtClean="0"/>
              <a:t>							Thank you!</a:t>
            </a:r>
            <a:r>
              <a:rPr lang="en-GB" dirty="0"/>
              <a:t/>
            </a:r>
            <a:br>
              <a:rPr lang="en-GB" dirty="0"/>
            </a:br>
            <a:r>
              <a:rPr lang="en-GB" dirty="0" smtClean="0"/>
              <a:t/>
            </a:r>
            <a:br>
              <a:rPr lang="en-GB" dirty="0" smtClean="0"/>
            </a:b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53626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33600" y="228600"/>
            <a:ext cx="8229600" cy="1143000"/>
          </a:xfrm>
        </p:spPr>
        <p:txBody>
          <a:bodyPr>
            <a:normAutofit/>
          </a:bodyPr>
          <a:lstStyle/>
          <a:p>
            <a:r>
              <a:rPr lang="en-US" sz="4400" dirty="0"/>
              <a:t>Brief background on </a:t>
            </a:r>
            <a:r>
              <a:rPr lang="en-US" sz="4400" dirty="0" smtClean="0"/>
              <a:t>NVIP</a:t>
            </a:r>
            <a:endParaRPr lang="en-GB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09800" y="1295400"/>
            <a:ext cx="8229600" cy="4389120"/>
          </a:xfrm>
        </p:spPr>
        <p:txBody>
          <a:bodyPr>
            <a:normAutofit/>
          </a:bodyPr>
          <a:lstStyle/>
          <a:p>
            <a:endParaRPr lang="en-GB" dirty="0" smtClean="0"/>
          </a:p>
          <a:p>
            <a:pPr marL="0" indent="0">
              <a:buNone/>
            </a:pPr>
            <a:r>
              <a:rPr lang="en-GB" b="1" dirty="0" smtClean="0"/>
              <a:t>Roles:</a:t>
            </a:r>
            <a:endParaRPr lang="en-GB" b="1" dirty="0"/>
          </a:p>
          <a:p>
            <a:r>
              <a:rPr lang="en-GB" dirty="0" smtClean="0"/>
              <a:t>Policy </a:t>
            </a:r>
            <a:r>
              <a:rPr lang="en-GB" dirty="0"/>
              <a:t>regulation and oversight</a:t>
            </a:r>
          </a:p>
          <a:p>
            <a:r>
              <a:rPr lang="en-GB" dirty="0" smtClean="0"/>
              <a:t>Commodity </a:t>
            </a:r>
            <a:r>
              <a:rPr lang="en-GB" dirty="0"/>
              <a:t>security &amp; quality assurance</a:t>
            </a:r>
          </a:p>
          <a:p>
            <a:r>
              <a:rPr lang="en-GB" dirty="0" smtClean="0"/>
              <a:t>Monitoring </a:t>
            </a:r>
            <a:r>
              <a:rPr lang="en-GB" dirty="0"/>
              <a:t>and evaluation</a:t>
            </a:r>
          </a:p>
          <a:p>
            <a:r>
              <a:rPr lang="en-GB" dirty="0" smtClean="0"/>
              <a:t>Advocacy </a:t>
            </a:r>
            <a:r>
              <a:rPr lang="en-GB" dirty="0"/>
              <a:t>and Resource Mobilization</a:t>
            </a:r>
          </a:p>
          <a:p>
            <a:r>
              <a:rPr lang="en-GB" dirty="0" smtClean="0"/>
              <a:t>Capacity </a:t>
            </a:r>
            <a:r>
              <a:rPr lang="en-GB" dirty="0"/>
              <a:t>strengthening</a:t>
            </a:r>
          </a:p>
          <a:p>
            <a:r>
              <a:rPr lang="en-GB" dirty="0" smtClean="0"/>
              <a:t>Conduct </a:t>
            </a:r>
            <a:r>
              <a:rPr lang="en-GB" dirty="0"/>
              <a:t>of appropriate operational research</a:t>
            </a:r>
          </a:p>
        </p:txBody>
      </p:sp>
    </p:spTree>
    <p:extLst>
      <p:ext uri="{BB962C8B-B14F-4D97-AF65-F5344CB8AC3E}">
        <p14:creationId xmlns:p14="http://schemas.microsoft.com/office/powerpoint/2010/main" val="3058588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41777" y="618518"/>
            <a:ext cx="9805633" cy="420060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Program Goal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17600" y="1286933"/>
            <a:ext cx="9929811" cy="450426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 smtClean="0"/>
              <a:t>The Goal of the National Vaccines and Immunization Program is:</a:t>
            </a:r>
          </a:p>
          <a:p>
            <a:r>
              <a:rPr lang="en-GB" dirty="0" smtClean="0"/>
              <a:t>To ensure potent vaccines and supplies are available at SDPs when needed to serve the clients </a:t>
            </a:r>
          </a:p>
          <a:p>
            <a:r>
              <a:rPr lang="en-GB" dirty="0" smtClean="0"/>
              <a:t>To this end, NVIP and partners have put great efforts in working towards achieving this goal through developing and implementing strategies to strengthen the immunization </a:t>
            </a:r>
            <a:r>
              <a:rPr lang="en-GB" dirty="0"/>
              <a:t>supply </a:t>
            </a:r>
            <a:r>
              <a:rPr lang="en-GB" dirty="0" smtClean="0"/>
              <a:t>chain at </a:t>
            </a:r>
            <a:r>
              <a:rPr lang="en-GB" dirty="0"/>
              <a:t>all levels </a:t>
            </a:r>
            <a:r>
              <a:rPr lang="en-GB" dirty="0" smtClean="0"/>
              <a:t>of the healthcare service delivery</a:t>
            </a:r>
          </a:p>
          <a:p>
            <a:r>
              <a:rPr lang="en-GB" dirty="0" smtClean="0"/>
              <a:t>Long term and medium term interventions </a:t>
            </a:r>
          </a:p>
          <a:p>
            <a:r>
              <a:rPr lang="en-GB" dirty="0"/>
              <a:t>H</a:t>
            </a:r>
            <a:r>
              <a:rPr lang="en-GB" dirty="0" smtClean="0"/>
              <a:t>igh and low financial investment</a:t>
            </a:r>
          </a:p>
        </p:txBody>
      </p:sp>
    </p:spTree>
    <p:extLst>
      <p:ext uri="{BB962C8B-B14F-4D97-AF65-F5344CB8AC3E}">
        <p14:creationId xmlns:p14="http://schemas.microsoft.com/office/powerpoint/2010/main" val="3384362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6419" y="618518"/>
            <a:ext cx="9930992" cy="1157119"/>
          </a:xfrm>
        </p:spPr>
        <p:txBody>
          <a:bodyPr>
            <a:normAutofit/>
          </a:bodyPr>
          <a:lstStyle/>
          <a:p>
            <a:r>
              <a:rPr lang="en-GB" dirty="0" smtClean="0"/>
              <a:t>Immunization Supply chain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80655" y="1881962"/>
            <a:ext cx="9966756" cy="4732593"/>
          </a:xfrm>
        </p:spPr>
        <p:txBody>
          <a:bodyPr>
            <a:normAutofit lnSpcReduction="10000"/>
          </a:bodyPr>
          <a:lstStyle/>
          <a:p>
            <a:r>
              <a:rPr lang="en-GB" dirty="0" smtClean="0"/>
              <a:t>1 Central Vaccine Store</a:t>
            </a:r>
          </a:p>
          <a:p>
            <a:r>
              <a:rPr lang="en-GB" dirty="0" smtClean="0"/>
              <a:t>9 Regional Vaccine stores</a:t>
            </a:r>
          </a:p>
          <a:p>
            <a:r>
              <a:rPr lang="en-GB" dirty="0" smtClean="0"/>
              <a:t>47 Counties (administrative only; no stores)</a:t>
            </a:r>
          </a:p>
          <a:p>
            <a:r>
              <a:rPr lang="en-GB" dirty="0" smtClean="0"/>
              <a:t>292 Sub-county Vaccine stores</a:t>
            </a:r>
          </a:p>
          <a:p>
            <a:r>
              <a:rPr lang="en-GB" dirty="0" smtClean="0"/>
              <a:t>Approximately 6,700 Immunizing HFs</a:t>
            </a:r>
          </a:p>
          <a:p>
            <a:r>
              <a:rPr lang="en-GB" dirty="0" smtClean="0"/>
              <a:t>Approximately 20,000 HR </a:t>
            </a:r>
          </a:p>
          <a:p>
            <a:r>
              <a:rPr lang="en-GB" dirty="0" smtClean="0"/>
              <a:t>Over 10,000 ( Refrigeration equipment) and 30,000 passive CCE</a:t>
            </a:r>
          </a:p>
          <a:p>
            <a:r>
              <a:rPr lang="en-GB" dirty="0" smtClean="0"/>
              <a:t>Standby generators</a:t>
            </a:r>
          </a:p>
          <a:p>
            <a:r>
              <a:rPr lang="en-GB" dirty="0" smtClean="0"/>
              <a:t>Temperature monitoring devices; 30DTRs, RTMs, </a:t>
            </a:r>
            <a:r>
              <a:rPr lang="en-GB" dirty="0" smtClean="0"/>
              <a:t>CTMs</a:t>
            </a:r>
          </a:p>
          <a:p>
            <a:r>
              <a:rPr lang="en-GB" dirty="0" smtClean="0"/>
              <a:t>Documentation tools</a:t>
            </a:r>
          </a:p>
          <a:p>
            <a:r>
              <a:rPr lang="en-GB" dirty="0" smtClean="0"/>
              <a:t>Monitoring tools</a:t>
            </a:r>
          </a:p>
          <a:p>
            <a:r>
              <a:rPr lang="en-GB" dirty="0" smtClean="0"/>
              <a:t> </a:t>
            </a:r>
            <a:r>
              <a:rPr lang="en-GB" dirty="0" err="1" smtClean="0"/>
              <a:t>etc</a:t>
            </a:r>
            <a:endParaRPr lang="en-GB" dirty="0" smtClean="0"/>
          </a:p>
          <a:p>
            <a:endParaRPr lang="en-GB" dirty="0"/>
          </a:p>
          <a:p>
            <a:endParaRPr lang="en-GB" dirty="0" smtClean="0"/>
          </a:p>
          <a:p>
            <a:pPr marL="0" indent="0">
              <a:buNone/>
            </a:pPr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8554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10094" y="618518"/>
            <a:ext cx="10037318" cy="1018896"/>
          </a:xfrm>
        </p:spPr>
        <p:txBody>
          <a:bodyPr/>
          <a:lstStyle/>
          <a:p>
            <a:r>
              <a:rPr lang="en-GB" dirty="0" smtClean="0"/>
              <a:t>Success story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74044" y="1636889"/>
            <a:ext cx="9873367" cy="4154312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GB" b="1" dirty="0" smtClean="0"/>
              <a:t>Continuous temperature monitoring </a:t>
            </a:r>
            <a:endParaRPr lang="en-GB" b="1" dirty="0" smtClean="0"/>
          </a:p>
          <a:p>
            <a:pPr marL="0" indent="0">
              <a:buNone/>
            </a:pPr>
            <a:r>
              <a:rPr lang="en-GB" dirty="0" smtClean="0"/>
              <a:t>Prior to 2013 EVM assessment, thermometers in use. No 30DTRs</a:t>
            </a:r>
          </a:p>
          <a:p>
            <a:pPr marL="0" indent="0">
              <a:buNone/>
            </a:pPr>
            <a:r>
              <a:rPr lang="en-GB" dirty="0" smtClean="0"/>
              <a:t>IP recommended continuous temperature monitoring</a:t>
            </a:r>
            <a:endParaRPr lang="en-GB" dirty="0" smtClean="0"/>
          </a:p>
          <a:p>
            <a:r>
              <a:rPr lang="en-GB" dirty="0" smtClean="0"/>
              <a:t>Introduction </a:t>
            </a:r>
            <a:r>
              <a:rPr lang="en-GB" dirty="0"/>
              <a:t>of 30DTRs </a:t>
            </a:r>
          </a:p>
          <a:p>
            <a:pPr lvl="1"/>
            <a:r>
              <a:rPr lang="en-GB" dirty="0" smtClean="0"/>
              <a:t>Successful introduction of FT2 in all immunizing facilities (&gt;6000) and 9 Regional vaccine stores  </a:t>
            </a:r>
          </a:p>
          <a:p>
            <a:pPr lvl="1"/>
            <a:r>
              <a:rPr lang="en-GB" dirty="0"/>
              <a:t>S</a:t>
            </a:r>
            <a:r>
              <a:rPr lang="en-GB" dirty="0" smtClean="0"/>
              <a:t>taff from Immunizing HFs </a:t>
            </a:r>
            <a:r>
              <a:rPr lang="en-GB" dirty="0" smtClean="0"/>
              <a:t>trained on how to read and record temperature and respond to ALARMs </a:t>
            </a:r>
          </a:p>
          <a:p>
            <a:pPr lvl="1"/>
            <a:r>
              <a:rPr lang="en-GB" dirty="0" smtClean="0"/>
              <a:t>A new monthly temperature monitoring chart was developed in line with the indicators being monitored i.e. AM/PM temperature, heat/freeze alarms </a:t>
            </a:r>
            <a:r>
              <a:rPr lang="en-GB" dirty="0" smtClean="0"/>
              <a:t>recorded</a:t>
            </a:r>
            <a:endParaRPr lang="en-GB" dirty="0" smtClean="0"/>
          </a:p>
          <a:p>
            <a:pPr lvl="1"/>
            <a:r>
              <a:rPr lang="en-GB" dirty="0" smtClean="0"/>
              <a:t>1 year assessment was conducted to ensure </a:t>
            </a:r>
            <a:r>
              <a:rPr lang="en-GB" dirty="0"/>
              <a:t>proper </a:t>
            </a:r>
            <a:r>
              <a:rPr lang="en-GB" dirty="0" smtClean="0"/>
              <a:t>utilisation. Experiences identified, OJT</a:t>
            </a:r>
            <a:endParaRPr lang="en-GB" dirty="0" smtClean="0"/>
          </a:p>
          <a:p>
            <a:r>
              <a:rPr lang="en-GB" dirty="0" smtClean="0"/>
              <a:t>Installation of </a:t>
            </a:r>
            <a:r>
              <a:rPr lang="en-GB" dirty="0"/>
              <a:t>c</a:t>
            </a:r>
            <a:r>
              <a:rPr lang="en-GB" dirty="0" smtClean="0"/>
              <a:t>entral temperature monitoring systems in all cold rooms and freezer rooms at the Central and Regional Vaccine stores – with auto-</a:t>
            </a:r>
            <a:r>
              <a:rPr lang="en-GB" dirty="0" err="1" smtClean="0"/>
              <a:t>dialer</a:t>
            </a:r>
            <a:r>
              <a:rPr lang="en-GB" dirty="0"/>
              <a:t> </a:t>
            </a:r>
            <a:r>
              <a:rPr lang="en-GB" dirty="0" smtClean="0"/>
              <a:t>( sends </a:t>
            </a:r>
            <a:r>
              <a:rPr lang="en-GB" dirty="0" err="1" smtClean="0"/>
              <a:t>sms</a:t>
            </a:r>
            <a:r>
              <a:rPr lang="en-GB" dirty="0"/>
              <a:t> </a:t>
            </a:r>
            <a:r>
              <a:rPr lang="en-GB" dirty="0" smtClean="0"/>
              <a:t>alerts) </a:t>
            </a:r>
          </a:p>
          <a:p>
            <a:r>
              <a:rPr lang="en-GB" dirty="0"/>
              <a:t>Development and </a:t>
            </a:r>
            <a:r>
              <a:rPr lang="en-GB" dirty="0" smtClean="0"/>
              <a:t>dissemination </a:t>
            </a:r>
            <a:r>
              <a:rPr lang="en-GB" dirty="0"/>
              <a:t>of cold chain </a:t>
            </a:r>
            <a:r>
              <a:rPr lang="en-GB" dirty="0" smtClean="0"/>
              <a:t>maintenance SOPs </a:t>
            </a:r>
            <a:r>
              <a:rPr lang="en-GB" dirty="0"/>
              <a:t>– </a:t>
            </a:r>
            <a:r>
              <a:rPr lang="en-GB" dirty="0" smtClean="0"/>
              <a:t>ongoing (poster)</a:t>
            </a:r>
            <a:endParaRPr lang="en-GB" dirty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15112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09367" y="618518"/>
            <a:ext cx="9838043" cy="568727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Success story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37684" y="1339702"/>
            <a:ext cx="9909728" cy="5209954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GB" b="1" dirty="0" smtClean="0"/>
              <a:t>Capacity strengthening of core staff on cold chain management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GB" dirty="0" smtClean="0"/>
              <a:t>Training </a:t>
            </a:r>
            <a:r>
              <a:rPr lang="en-GB" dirty="0"/>
              <a:t>of </a:t>
            </a:r>
            <a:r>
              <a:rPr lang="en-GB" dirty="0" smtClean="0"/>
              <a:t>HF staff:</a:t>
            </a:r>
            <a:endParaRPr lang="en-GB" dirty="0"/>
          </a:p>
          <a:p>
            <a:pPr lvl="2">
              <a:buFont typeface="Wingdings" panose="05000000000000000000" pitchFamily="2" charset="2"/>
              <a:buChar char="q"/>
            </a:pPr>
            <a:r>
              <a:rPr lang="en-GB" sz="1900" dirty="0"/>
              <a:t>EPI Operation level management training: National and county specific </a:t>
            </a:r>
          </a:p>
          <a:p>
            <a:pPr lvl="2">
              <a:buFont typeface="Wingdings" panose="05000000000000000000" pitchFamily="2" charset="2"/>
              <a:buChar char="q"/>
            </a:pPr>
            <a:r>
              <a:rPr lang="en-GB" sz="1900" dirty="0"/>
              <a:t>EPI microplanning: </a:t>
            </a:r>
            <a:r>
              <a:rPr lang="en-GB" sz="1900" dirty="0" smtClean="0"/>
              <a:t>ongoing</a:t>
            </a:r>
          </a:p>
          <a:p>
            <a:pPr lvl="2">
              <a:buFont typeface="Wingdings" panose="05000000000000000000" pitchFamily="2" charset="2"/>
              <a:buChar char="q"/>
            </a:pPr>
            <a:r>
              <a:rPr lang="en-GB" sz="1900" dirty="0"/>
              <a:t>Mentorship program for all HWs from immunizing facilities initiated by Nairobi county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GB" dirty="0" smtClean="0"/>
              <a:t>Training </a:t>
            </a:r>
            <a:r>
              <a:rPr lang="en-GB" dirty="0"/>
              <a:t>of Medical engineering </a:t>
            </a:r>
            <a:r>
              <a:rPr lang="en-GB" dirty="0" smtClean="0"/>
              <a:t>technicians </a:t>
            </a:r>
            <a:r>
              <a:rPr lang="en-GB" dirty="0"/>
              <a:t>on equipment management:</a:t>
            </a:r>
          </a:p>
          <a:p>
            <a:pPr lvl="2">
              <a:buFont typeface="Wingdings" panose="05000000000000000000" pitchFamily="2" charset="2"/>
              <a:buChar char="q"/>
            </a:pPr>
            <a:r>
              <a:rPr lang="en-GB" sz="1900" dirty="0"/>
              <a:t>100 trained</a:t>
            </a:r>
          </a:p>
          <a:p>
            <a:pPr lvl="2">
              <a:buFont typeface="Wingdings" panose="05000000000000000000" pitchFamily="2" charset="2"/>
              <a:buChar char="q"/>
            </a:pPr>
            <a:r>
              <a:rPr lang="en-GB" sz="1900" dirty="0"/>
              <a:t>WhatsApp group formed to share experiences and for consultation on CC issues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GB" dirty="0" smtClean="0"/>
              <a:t>Training of University of Nairobi student doctors and nurses on EVM </a:t>
            </a:r>
          </a:p>
          <a:p>
            <a:r>
              <a:rPr lang="en-GB" dirty="0" smtClean="0"/>
              <a:t>Remote </a:t>
            </a:r>
            <a:r>
              <a:rPr lang="en-GB" dirty="0"/>
              <a:t>temperature monitoring study using </a:t>
            </a:r>
            <a:r>
              <a:rPr lang="en-GB" dirty="0" smtClean="0"/>
              <a:t>CT5 </a:t>
            </a:r>
            <a:r>
              <a:rPr lang="en-GB" dirty="0"/>
              <a:t>– a 1 year mini project 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GB" dirty="0" smtClean="0"/>
              <a:t> </a:t>
            </a:r>
            <a:r>
              <a:rPr lang="en-GB" dirty="0"/>
              <a:t>Month 1 to 3 – baseline data collected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GB" dirty="0"/>
              <a:t>Training of staff on the use of data for decision making</a:t>
            </a:r>
          </a:p>
          <a:p>
            <a:r>
              <a:rPr lang="en-GB" dirty="0" smtClean="0"/>
              <a:t>Cold </a:t>
            </a:r>
            <a:r>
              <a:rPr lang="en-GB" dirty="0"/>
              <a:t>chain management components integrated in </a:t>
            </a:r>
            <a:r>
              <a:rPr lang="en-GB" dirty="0" err="1"/>
              <a:t>Chanjo</a:t>
            </a:r>
            <a:r>
              <a:rPr lang="en-GB" dirty="0"/>
              <a:t> </a:t>
            </a:r>
            <a:r>
              <a:rPr lang="en-GB" dirty="0" smtClean="0"/>
              <a:t> (see dashboard)</a:t>
            </a:r>
            <a:endParaRPr lang="en-GB" dirty="0"/>
          </a:p>
          <a:p>
            <a:r>
              <a:rPr lang="en-GB" dirty="0" smtClean="0"/>
              <a:t>Data quality assessment and support supervision </a:t>
            </a:r>
          </a:p>
          <a:p>
            <a:r>
              <a:rPr lang="en-GB" dirty="0" smtClean="0"/>
              <a:t>Joint data review meetings 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38154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01479" y="1"/>
            <a:ext cx="9845932" cy="765544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challenges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8949" y="871870"/>
            <a:ext cx="9888462" cy="5635256"/>
          </a:xfrm>
        </p:spPr>
        <p:txBody>
          <a:bodyPr>
            <a:normAutofit/>
          </a:bodyPr>
          <a:lstStyle/>
          <a:p>
            <a:r>
              <a:rPr lang="en-GB" dirty="0"/>
              <a:t> Competing priorities</a:t>
            </a:r>
          </a:p>
          <a:p>
            <a:r>
              <a:rPr lang="en-GB" dirty="0"/>
              <a:t>Industrial action by some core </a:t>
            </a:r>
            <a:r>
              <a:rPr lang="en-GB" dirty="0" smtClean="0"/>
              <a:t>staff; disruption of services and CC monitoring</a:t>
            </a:r>
            <a:endParaRPr lang="en-GB" dirty="0"/>
          </a:p>
          <a:p>
            <a:r>
              <a:rPr lang="en-GB" dirty="0"/>
              <a:t>High staff turn-over </a:t>
            </a:r>
            <a:r>
              <a:rPr lang="en-GB" dirty="0" smtClean="0"/>
              <a:t>; private and county HFs</a:t>
            </a:r>
            <a:endParaRPr lang="en-GB" dirty="0"/>
          </a:p>
          <a:p>
            <a:r>
              <a:rPr lang="en-GB" dirty="0"/>
              <a:t>Inadequate skills in responding to cold chain problems</a:t>
            </a:r>
          </a:p>
          <a:p>
            <a:r>
              <a:rPr lang="en-GB" dirty="0"/>
              <a:t>Poor </a:t>
            </a:r>
            <a:r>
              <a:rPr lang="en-GB" dirty="0" smtClean="0"/>
              <a:t>documentation </a:t>
            </a:r>
            <a:endParaRPr lang="en-GB" dirty="0"/>
          </a:p>
          <a:p>
            <a:r>
              <a:rPr lang="en-GB" dirty="0" smtClean="0"/>
              <a:t>Spare </a:t>
            </a:r>
            <a:r>
              <a:rPr lang="en-GB" dirty="0"/>
              <a:t>parts </a:t>
            </a:r>
            <a:r>
              <a:rPr lang="en-GB" dirty="0" smtClean="0"/>
              <a:t>management; currently stored at CVS affecting response time</a:t>
            </a:r>
          </a:p>
          <a:p>
            <a:r>
              <a:rPr lang="en-GB" dirty="0" smtClean="0"/>
              <a:t>Hard to reach areas; both rural and urban</a:t>
            </a:r>
            <a:endParaRPr lang="en-GB" dirty="0"/>
          </a:p>
          <a:p>
            <a:r>
              <a:rPr lang="en-GB" dirty="0" smtClean="0"/>
              <a:t>Transport challenges</a:t>
            </a:r>
          </a:p>
          <a:p>
            <a:r>
              <a:rPr lang="en-GB" dirty="0" smtClean="0"/>
              <a:t>Inconsistent reporting</a:t>
            </a:r>
          </a:p>
          <a:p>
            <a:r>
              <a:rPr lang="en-GB" dirty="0" smtClean="0"/>
              <a:t>Inadequate no. of staff;  long time to complete supervision </a:t>
            </a:r>
          </a:p>
          <a:p>
            <a:r>
              <a:rPr lang="en-GB" dirty="0" smtClean="0"/>
              <a:t>Use of obsolete CCE to store vaccines</a:t>
            </a:r>
          </a:p>
          <a:p>
            <a:endParaRPr lang="en-GB" dirty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63802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8949" y="618518"/>
            <a:ext cx="9888462" cy="668022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opportunities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84522" y="1584251"/>
            <a:ext cx="9962890" cy="4206950"/>
          </a:xfrm>
        </p:spPr>
        <p:txBody>
          <a:bodyPr>
            <a:normAutofit/>
          </a:bodyPr>
          <a:lstStyle/>
          <a:p>
            <a:r>
              <a:rPr lang="en-GB" dirty="0" smtClean="0"/>
              <a:t>Training of Sub-county managers on </a:t>
            </a:r>
            <a:r>
              <a:rPr lang="en-GB" dirty="0" smtClean="0"/>
              <a:t>SOPs and contingency </a:t>
            </a:r>
            <a:r>
              <a:rPr lang="en-GB" dirty="0" smtClean="0"/>
              <a:t>planning </a:t>
            </a:r>
            <a:endParaRPr lang="en-GB" dirty="0"/>
          </a:p>
          <a:p>
            <a:r>
              <a:rPr lang="en-GB" dirty="0" smtClean="0"/>
              <a:t>Refresher training for HWs on 30DTRs and </a:t>
            </a:r>
            <a:r>
              <a:rPr lang="en-GB" dirty="0" smtClean="0"/>
              <a:t>RTMs</a:t>
            </a:r>
          </a:p>
          <a:p>
            <a:r>
              <a:rPr lang="en-GB" dirty="0" smtClean="0"/>
              <a:t>Building on the cold chain component in </a:t>
            </a:r>
            <a:r>
              <a:rPr lang="en-GB" dirty="0" err="1" smtClean="0"/>
              <a:t>Chanjo</a:t>
            </a:r>
            <a:r>
              <a:rPr lang="en-GB" dirty="0" smtClean="0"/>
              <a:t>; Kenya’s </a:t>
            </a:r>
            <a:r>
              <a:rPr lang="en-GB" dirty="0" err="1" smtClean="0"/>
              <a:t>eLMIS</a:t>
            </a:r>
            <a:r>
              <a:rPr lang="en-GB" dirty="0" smtClean="0"/>
              <a:t> system</a:t>
            </a:r>
            <a:endParaRPr lang="en-GB" dirty="0" smtClean="0"/>
          </a:p>
          <a:p>
            <a:r>
              <a:rPr lang="en-GB" dirty="0" smtClean="0"/>
              <a:t>Restructuring of monthly facility in-charges meetings to discuss cold chain </a:t>
            </a:r>
            <a:r>
              <a:rPr lang="en-GB" dirty="0" smtClean="0"/>
              <a:t>data and planning</a:t>
            </a:r>
            <a:endParaRPr lang="en-GB" dirty="0" smtClean="0"/>
          </a:p>
          <a:p>
            <a:r>
              <a:rPr lang="en-GB" dirty="0" smtClean="0"/>
              <a:t>Procurement of </a:t>
            </a:r>
            <a:r>
              <a:rPr lang="en-GB" dirty="0"/>
              <a:t>Grade A freeze protection cold chain </a:t>
            </a:r>
            <a:r>
              <a:rPr lang="en-GB" dirty="0" smtClean="0"/>
              <a:t>equipment  </a:t>
            </a:r>
            <a:endParaRPr lang="en-GB" dirty="0"/>
          </a:p>
          <a:p>
            <a:r>
              <a:rPr lang="en-GB" dirty="0" smtClean="0"/>
              <a:t>Remote </a:t>
            </a:r>
            <a:r>
              <a:rPr lang="en-GB" dirty="0"/>
              <a:t>temperature monitoring study using </a:t>
            </a:r>
            <a:r>
              <a:rPr lang="en-GB" dirty="0" err="1" smtClean="0"/>
              <a:t>Nexleaf</a:t>
            </a:r>
            <a:r>
              <a:rPr lang="en-GB" dirty="0" smtClean="0"/>
              <a:t> CT5 </a:t>
            </a:r>
            <a:r>
              <a:rPr lang="en-GB" dirty="0"/>
              <a:t>– a 1 year mini project through </a:t>
            </a:r>
            <a:r>
              <a:rPr lang="en-GB" dirty="0" smtClean="0"/>
              <a:t>ELMA</a:t>
            </a:r>
          </a:p>
          <a:p>
            <a:r>
              <a:rPr lang="en-GB" dirty="0" smtClean="0"/>
              <a:t>VAN implementation in specific counties with plans for expansion countrywide  </a:t>
            </a:r>
          </a:p>
          <a:p>
            <a:r>
              <a:rPr lang="en-GB" dirty="0" smtClean="0"/>
              <a:t>Temperature monitoring and mapping studies </a:t>
            </a:r>
          </a:p>
          <a:p>
            <a:r>
              <a:rPr lang="en-GB" dirty="0" smtClean="0"/>
              <a:t>EVM assessment and Improvement Plan  </a:t>
            </a:r>
            <a:endParaRPr lang="en-GB" dirty="0"/>
          </a:p>
          <a:p>
            <a:endParaRPr lang="en-GB" dirty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31948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0213" y="618518"/>
            <a:ext cx="9867197" cy="816877"/>
          </a:xfrm>
        </p:spPr>
        <p:txBody>
          <a:bodyPr/>
          <a:lstStyle/>
          <a:p>
            <a:r>
              <a:rPr lang="en-GB" dirty="0" smtClean="0"/>
              <a:t>Lessons learnt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50335" y="1552352"/>
            <a:ext cx="9697076" cy="5305647"/>
          </a:xfrm>
        </p:spPr>
        <p:txBody>
          <a:bodyPr>
            <a:normAutofit/>
          </a:bodyPr>
          <a:lstStyle/>
          <a:p>
            <a:r>
              <a:rPr lang="en-GB" dirty="0" smtClean="0"/>
              <a:t>Having new cold chain equipment does not necessarily mean all CC problems are </a:t>
            </a:r>
            <a:r>
              <a:rPr lang="en-GB" dirty="0" smtClean="0"/>
              <a:t>over. New refrigerators fail too!</a:t>
            </a:r>
          </a:p>
          <a:p>
            <a:r>
              <a:rPr lang="en-GB" dirty="0" smtClean="0"/>
              <a:t>With introduction of new CC technology, capacity building for healthcare staff is crucial </a:t>
            </a:r>
            <a:endParaRPr lang="en-GB" dirty="0" smtClean="0"/>
          </a:p>
          <a:p>
            <a:r>
              <a:rPr lang="en-GB" dirty="0" smtClean="0"/>
              <a:t>All healthcare staff in HFs should be updated on EPI; Mentorship, OJT and Job-aids</a:t>
            </a:r>
          </a:p>
          <a:p>
            <a:r>
              <a:rPr lang="en-GB" dirty="0" smtClean="0"/>
              <a:t>Feedback to the HFs is key; improves work </a:t>
            </a:r>
            <a:r>
              <a:rPr lang="en-GB" dirty="0" smtClean="0"/>
              <a:t>morale and practices</a:t>
            </a:r>
            <a:endParaRPr lang="en-GB" dirty="0" smtClean="0"/>
          </a:p>
          <a:p>
            <a:r>
              <a:rPr lang="en-GB" dirty="0" smtClean="0"/>
              <a:t>Change is a continuous process and should be nurtured</a:t>
            </a:r>
          </a:p>
          <a:p>
            <a:r>
              <a:rPr lang="en-GB" dirty="0" smtClean="0"/>
              <a:t>Recognition for good performance promotes continuous improvement</a:t>
            </a:r>
          </a:p>
          <a:p>
            <a:r>
              <a:rPr lang="en-GB" dirty="0" smtClean="0"/>
              <a:t>Teamwork </a:t>
            </a:r>
            <a:r>
              <a:rPr lang="en-GB" dirty="0" smtClean="0"/>
              <a:t>will achieve better results</a:t>
            </a:r>
          </a:p>
          <a:p>
            <a:r>
              <a:rPr lang="en-GB" dirty="0" smtClean="0"/>
              <a:t>Data review meetings encourages staff to improve documentation</a:t>
            </a:r>
          </a:p>
          <a:p>
            <a:r>
              <a:rPr lang="en-GB" dirty="0" smtClean="0"/>
              <a:t>Self assessments leads to personal development </a:t>
            </a:r>
            <a:endParaRPr lang="en-GB" dirty="0" smtClean="0"/>
          </a:p>
          <a:p>
            <a:r>
              <a:rPr lang="en-GB" dirty="0" smtClean="0"/>
              <a:t>Technology </a:t>
            </a:r>
            <a:r>
              <a:rPr lang="en-GB" dirty="0"/>
              <a:t>is not always the solution, it may be part of the </a:t>
            </a:r>
            <a:r>
              <a:rPr lang="en-GB" dirty="0" smtClean="0"/>
              <a:t>problem</a:t>
            </a:r>
          </a:p>
          <a:p>
            <a:r>
              <a:rPr lang="en-GB" b="1" dirty="0"/>
              <a:t>R</a:t>
            </a:r>
            <a:r>
              <a:rPr lang="en-GB" b="1" dirty="0" smtClean="0"/>
              <a:t>ight people require the right data at the right time for timely response!!!!</a:t>
            </a: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2367650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adge">
  <a:themeElements>
    <a:clrScheme name="Badge">
      <a:dk1>
        <a:sysClr val="windowText" lastClr="000000"/>
      </a:dk1>
      <a:lt1>
        <a:sysClr val="window" lastClr="FFFFFF"/>
      </a:lt1>
      <a:dk2>
        <a:srgbClr val="2A1A00"/>
      </a:dk2>
      <a:lt2>
        <a:srgbClr val="F3F3F2"/>
      </a:lt2>
      <a:accent1>
        <a:srgbClr val="F8B323"/>
      </a:accent1>
      <a:accent2>
        <a:srgbClr val="656A59"/>
      </a:accent2>
      <a:accent3>
        <a:srgbClr val="46B2B5"/>
      </a:accent3>
      <a:accent4>
        <a:srgbClr val="8CAA7E"/>
      </a:accent4>
      <a:accent5>
        <a:srgbClr val="D36F68"/>
      </a:accent5>
      <a:accent6>
        <a:srgbClr val="826276"/>
      </a:accent6>
      <a:hlink>
        <a:srgbClr val="46B2B5"/>
      </a:hlink>
      <a:folHlink>
        <a:srgbClr val="A46694"/>
      </a:folHlink>
    </a:clrScheme>
    <a:fontScheme name="Badge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dg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771EA782-DFA6-45B1-AEA3-661F1715B31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TM10001106[[fn=Badge]]</Template>
  <TotalTime>892</TotalTime>
  <Words>877</Words>
  <Application>Microsoft Office PowerPoint</Application>
  <PresentationFormat>Widescreen</PresentationFormat>
  <Paragraphs>111</Paragraphs>
  <Slides>10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Calibri</vt:lpstr>
      <vt:lpstr>Gill Sans MT</vt:lpstr>
      <vt:lpstr>Impact</vt:lpstr>
      <vt:lpstr>Wingdings</vt:lpstr>
      <vt:lpstr>Badge</vt:lpstr>
      <vt:lpstr>How continuous temperature monitoring has aided cold chain management   </vt:lpstr>
      <vt:lpstr>Brief background on NVIP</vt:lpstr>
      <vt:lpstr>Program Goal</vt:lpstr>
      <vt:lpstr>Immunization Supply chain </vt:lpstr>
      <vt:lpstr>Success story</vt:lpstr>
      <vt:lpstr>Success story</vt:lpstr>
      <vt:lpstr>challenges</vt:lpstr>
      <vt:lpstr>opportunities</vt:lpstr>
      <vt:lpstr>Lessons learnt</vt:lpstr>
      <vt:lpstr>        Asanteni!                      Thank you! 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Maintaining vaccine potency</dc:title>
  <dc:creator>Joyce</dc:creator>
  <cp:lastModifiedBy>Joyce</cp:lastModifiedBy>
  <cp:revision>44</cp:revision>
  <dcterms:created xsi:type="dcterms:W3CDTF">2017-09-24T20:18:08Z</dcterms:created>
  <dcterms:modified xsi:type="dcterms:W3CDTF">2017-10-17T11:27:27Z</dcterms:modified>
</cp:coreProperties>
</file>